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Default Extension="tiff" ContentType="image/tiff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Default Extension="png" ContentType="image/png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94" r:id="rId3"/>
    <p:sldId id="295" r:id="rId4"/>
    <p:sldId id="304" r:id="rId5"/>
    <p:sldId id="333" r:id="rId6"/>
    <p:sldId id="334" r:id="rId7"/>
    <p:sldId id="335" r:id="rId8"/>
    <p:sldId id="336" r:id="rId9"/>
    <p:sldId id="337" r:id="rId10"/>
    <p:sldId id="338" r:id="rId11"/>
    <p:sldId id="339" r:id="rId12"/>
    <p:sldId id="340" r:id="rId13"/>
    <p:sldId id="342" r:id="rId14"/>
    <p:sldId id="343" r:id="rId15"/>
    <p:sldId id="344" r:id="rId16"/>
    <p:sldId id="345" r:id="rId17"/>
    <p:sldId id="346" r:id="rId18"/>
    <p:sldId id="347" r:id="rId19"/>
    <p:sldId id="276" r:id="rId20"/>
  </p:sldIdLst>
  <p:sldSz cx="24384000" cy="13716000"/>
  <p:notesSz cx="6858000" cy="9144000"/>
  <p:defaultTextStyle>
    <a:defPPr>
      <a:defRPr lang="zh-CN"/>
    </a:defPPr>
    <a:lvl1pPr algn="l" defTabSz="825500" rtl="0" fontAlgn="base">
      <a:spcBef>
        <a:spcPct val="0"/>
      </a:spcBef>
      <a:spcAft>
        <a:spcPct val="0"/>
      </a:spcAft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1pPr>
    <a:lvl2pPr marL="457200" indent="-228600" algn="l" defTabSz="825500" rtl="0" fontAlgn="base">
      <a:spcBef>
        <a:spcPct val="0"/>
      </a:spcBef>
      <a:spcAft>
        <a:spcPct val="0"/>
      </a:spcAft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2pPr>
    <a:lvl3pPr marL="914400" indent="-457200" algn="l" defTabSz="825500" rtl="0" fontAlgn="base">
      <a:spcBef>
        <a:spcPct val="0"/>
      </a:spcBef>
      <a:spcAft>
        <a:spcPct val="0"/>
      </a:spcAft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3pPr>
    <a:lvl4pPr marL="1371600" indent="-685800" algn="l" defTabSz="825500" rtl="0" fontAlgn="base">
      <a:spcBef>
        <a:spcPct val="0"/>
      </a:spcBef>
      <a:spcAft>
        <a:spcPct val="0"/>
      </a:spcAft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4pPr>
    <a:lvl5pPr marL="1828800" indent="-914400" algn="l" defTabSz="825500" rtl="0" fontAlgn="base">
      <a:spcBef>
        <a:spcPct val="0"/>
      </a:spcBef>
      <a:spcAft>
        <a:spcPct val="0"/>
      </a:spcAft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5pPr>
    <a:lvl6pPr marL="2286000" algn="l" defTabSz="914400" rtl="0" eaLnBrk="1" latinLnBrk="0" hangingPunct="1"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6pPr>
    <a:lvl7pPr marL="2743200" algn="l" defTabSz="914400" rtl="0" eaLnBrk="1" latinLnBrk="0" hangingPunct="1"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7pPr>
    <a:lvl8pPr marL="3200400" algn="l" defTabSz="914400" rtl="0" eaLnBrk="1" latinLnBrk="0" hangingPunct="1"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8pPr>
    <a:lvl9pPr marL="3657600" algn="l" defTabSz="914400" rtl="0" eaLnBrk="1" latinLnBrk="0" hangingPunct="1"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</p:showPr>
  <p:clrMru>
    <a:srgbClr val="FF0000"/>
  </p:clrMru>
</p:presentationPr>
</file>

<file path=ppt/tableStyles.xml><?xml version="1.0" encoding="utf-8"?>
<a:tblStyleLst xmlns:a="http://schemas.openxmlformats.org/drawingml/2006/main" def="{5940675A-B579-460E-94D1-54222C63F5D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8" autoAdjust="0"/>
    <p:restoredTop sz="94371" autoAdjust="0"/>
  </p:normalViewPr>
  <p:slideViewPr>
    <p:cSldViewPr>
      <p:cViewPr varScale="1">
        <p:scale>
          <a:sx n="37" d="100"/>
          <a:sy n="37" d="100"/>
        </p:scale>
        <p:origin x="-282" y="-138"/>
      </p:cViewPr>
      <p:guideLst>
        <p:guide orient="horz" pos="4320"/>
        <p:guide pos="76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jpe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hape 116"/>
          <p:cNvSpPr>
            <a:spLocks noGrp="1" noRot="1" noChangeAspec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sp>
      <p:sp>
        <p:nvSpPr>
          <p:cNvPr id="15363" name="Shape 117"/>
          <p:cNvSpPr>
            <a:spLocks noGrp="1"/>
          </p:cNvSpPr>
          <p:nvPr>
            <p:ph type="body" sz="quarter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zh-CN" altLang="en-US" smtClean="0">
              <a:sym typeface="Helvetica Neue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lnSpc>
        <a:spcPct val="118000"/>
      </a:lnSpc>
      <a:spcBef>
        <a:spcPct val="30000"/>
      </a:spcBef>
      <a:spcAft>
        <a:spcPct val="0"/>
      </a:spcAft>
      <a:defRPr sz="2200">
        <a:solidFill>
          <a:schemeClr val="tx1"/>
        </a:solidFill>
        <a:latin typeface="Helvetica Neue"/>
        <a:ea typeface="Helvetica Neue"/>
        <a:cs typeface="Helvetica Neue"/>
        <a:sym typeface="Helvetica Neue"/>
      </a:defRPr>
    </a:lvl1pPr>
    <a:lvl2pPr marL="742950" indent="-285750" algn="l" defTabSz="457200" rtl="0" eaLnBrk="0" fontAlgn="base" hangingPunct="0">
      <a:lnSpc>
        <a:spcPct val="118000"/>
      </a:lnSpc>
      <a:spcBef>
        <a:spcPct val="30000"/>
      </a:spcBef>
      <a:spcAft>
        <a:spcPct val="0"/>
      </a:spcAft>
      <a:defRPr sz="2200">
        <a:solidFill>
          <a:schemeClr val="tx1"/>
        </a:solidFill>
        <a:latin typeface="Helvetica Neue"/>
        <a:ea typeface="Helvetica Neue"/>
        <a:cs typeface="Helvetica Neue"/>
        <a:sym typeface="Helvetica Neue"/>
      </a:defRPr>
    </a:lvl2pPr>
    <a:lvl3pPr marL="1143000" indent="-228600" algn="l" defTabSz="457200" rtl="0" eaLnBrk="0" fontAlgn="base" hangingPunct="0">
      <a:lnSpc>
        <a:spcPct val="118000"/>
      </a:lnSpc>
      <a:spcBef>
        <a:spcPct val="30000"/>
      </a:spcBef>
      <a:spcAft>
        <a:spcPct val="0"/>
      </a:spcAft>
      <a:defRPr sz="2200">
        <a:solidFill>
          <a:schemeClr val="tx1"/>
        </a:solidFill>
        <a:latin typeface="Helvetica Neue"/>
        <a:ea typeface="Helvetica Neue"/>
        <a:cs typeface="Helvetica Neue"/>
        <a:sym typeface="Helvetica Neue"/>
      </a:defRPr>
    </a:lvl3pPr>
    <a:lvl4pPr marL="1600200" indent="-228600" algn="l" defTabSz="457200" rtl="0" eaLnBrk="0" fontAlgn="base" hangingPunct="0">
      <a:lnSpc>
        <a:spcPct val="118000"/>
      </a:lnSpc>
      <a:spcBef>
        <a:spcPct val="30000"/>
      </a:spcBef>
      <a:spcAft>
        <a:spcPct val="0"/>
      </a:spcAft>
      <a:defRPr sz="2200">
        <a:solidFill>
          <a:schemeClr val="tx1"/>
        </a:solidFill>
        <a:latin typeface="Helvetica Neue"/>
        <a:ea typeface="Helvetica Neue"/>
        <a:cs typeface="Helvetica Neue"/>
        <a:sym typeface="Helvetica Neue"/>
      </a:defRPr>
    </a:lvl4pPr>
    <a:lvl5pPr marL="2057400" indent="-228600" algn="l" defTabSz="457200" rtl="0" eaLnBrk="0" fontAlgn="base" hangingPunct="0">
      <a:lnSpc>
        <a:spcPct val="118000"/>
      </a:lnSpc>
      <a:spcBef>
        <a:spcPct val="30000"/>
      </a:spcBef>
      <a:spcAft>
        <a:spcPct val="0"/>
      </a:spcAft>
      <a:defRPr sz="2200">
        <a:solidFill>
          <a:schemeClr val="tx1"/>
        </a:solidFill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19458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7890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思考题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1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：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this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event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对象有什么区别？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9938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思考题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1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：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this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event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对象有什么区别？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41986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思考题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1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：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this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event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对象有什么区别？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44034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46082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思考题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1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：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this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event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对象有什么区别？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48130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50178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21506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思考题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1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：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this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event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对象有什么区别？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23554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思考题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1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：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this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event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对象有什么区别？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25602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思考题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1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：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this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event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对象有什么区别？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27650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思考题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1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：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this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event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对象有什么区别？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29698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思考题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1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：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this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event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对象有什么区别？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1746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思考题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1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：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this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event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对象有什么区别？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3794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思考题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1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：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this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和</a:t>
            </a:r>
            <a:r>
              <a:rPr lang="en-US" altLang="zh-CN" smtClean="0">
                <a:solidFill>
                  <a:srgbClr val="53585F"/>
                </a:solidFill>
                <a:sym typeface="Helvetica Light"/>
              </a:rPr>
              <a:t>event</a:t>
            </a:r>
            <a:r>
              <a:rPr lang="zh-CN" altLang="en-US" smtClean="0">
                <a:solidFill>
                  <a:srgbClr val="53585F"/>
                </a:solidFill>
                <a:sym typeface="Helvetica Light"/>
              </a:rPr>
              <a:t>对象有什么区别？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5842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/>
          </a:p>
        </p:txBody>
      </p:sp>
      <p:sp>
        <p:nvSpPr>
          <p:cNvPr id="4" name="Shape 4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9F2FD83-17DF-4839-B3CD-839F2D74CA9E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2387600" y="8953500"/>
            <a:ext cx="19621500" cy="6858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2387600" y="6045200"/>
            <a:ext cx="19621500" cy="8890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15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0081C98-04F4-4974-B891-3CC8F92287C1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 lvl="0"/>
            <a:endParaRPr noProof="0">
              <a:sym typeface="Helvetica Light"/>
            </a:endParaRPr>
          </a:p>
        </p:txBody>
      </p:sp>
      <p:sp>
        <p:nvSpPr>
          <p:cNvPr id="3" name="Shape 4"/>
          <p:cNvSpPr>
            <a:spLocks noGrp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12055C1-E86A-4AA5-9BAD-0E576900DBFB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4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E3A8888-EB70-4584-BA11-D6A8AB84C997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BA0FB5-AF4D-4F5A-A75A-C990D3DCE68F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idx="13"/>
          </p:nvPr>
        </p:nvSpPr>
        <p:spPr>
          <a:xfrm>
            <a:off x="3125968" y="673100"/>
            <a:ext cx="18135601" cy="8737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 lvl="0"/>
            <a:endParaRPr noProof="0">
              <a:sym typeface="Helvetica Light"/>
            </a:endParaRPr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635000" y="94488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635000" y="115189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/>
          </a:p>
        </p:txBody>
      </p:sp>
      <p:sp>
        <p:nvSpPr>
          <p:cNvPr id="5" name="Shape 4"/>
          <p:cNvSpPr>
            <a:spLocks noGrp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371913D-B2AD-41E6-A723-6D4E1E967434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3" name="Shape 4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ED985AD-F68A-45EE-8855-307890F75137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13165980" y="1104900"/>
            <a:ext cx="9525001" cy="11506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 lvl="0"/>
            <a:endParaRPr noProof="0">
              <a:sym typeface="Helvetica Light"/>
            </a:endParaRPr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1651000" y="1104900"/>
            <a:ext cx="10223500" cy="56134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1651000" y="6845300"/>
            <a:ext cx="10223500" cy="5765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/>
          </a:p>
        </p:txBody>
      </p:sp>
      <p:sp>
        <p:nvSpPr>
          <p:cNvPr id="5" name="Shape 4"/>
          <p:cNvSpPr>
            <a:spLocks noGrp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A86339C-A72E-4DC3-936B-12F1C324A2C2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3" name="Shape 4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D213D39-D749-480E-B083-69F16B31A45C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/>
          </a:p>
        </p:txBody>
      </p:sp>
      <p:sp>
        <p:nvSpPr>
          <p:cNvPr id="4" name="Shape 4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517208B-E943-4D7C-9DD8-3DF02829845B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half" idx="13"/>
          </p:nvPr>
        </p:nvSpPr>
        <p:spPr>
          <a:xfrm>
            <a:off x="13169900" y="3238500"/>
            <a:ext cx="9525000" cy="9207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 lvl="0"/>
            <a:endParaRPr noProof="0">
              <a:sym typeface="Helvetica Light"/>
            </a:endParaRPr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67" name="Shape 67"/>
          <p:cNvSpPr>
            <a:spLocks noGrp="1"/>
          </p:cNvSpPr>
          <p:nvPr>
            <p:ph type="body" sz="half" idx="1"/>
          </p:nvPr>
        </p:nvSpPr>
        <p:spPr>
          <a:xfrm>
            <a:off x="1689100" y="3238500"/>
            <a:ext cx="10007600" cy="92075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4500"/>
            </a:lvl1pPr>
            <a:lvl2pPr marL="1117600" indent="-558800">
              <a:spcBef>
                <a:spcPts val="4500"/>
              </a:spcBef>
              <a:defRPr sz="4500"/>
            </a:lvl2pPr>
            <a:lvl3pPr marL="1676400" indent="-558800">
              <a:spcBef>
                <a:spcPts val="4500"/>
              </a:spcBef>
              <a:defRPr sz="4500"/>
            </a:lvl3pPr>
            <a:lvl4pPr marL="2235200" indent="-558800">
              <a:spcBef>
                <a:spcPts val="4500"/>
              </a:spcBef>
              <a:defRPr sz="4500"/>
            </a:lvl4pPr>
            <a:lvl5pPr marL="2794000" indent="-558800">
              <a:spcBef>
                <a:spcPts val="4500"/>
              </a:spcBef>
              <a:defRPr sz="450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/>
          </a:p>
        </p:txBody>
      </p:sp>
      <p:sp>
        <p:nvSpPr>
          <p:cNvPr id="5" name="Shape 4"/>
          <p:cNvSpPr>
            <a:spLocks noGrp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A450A66-FF00-4D85-9F35-BB80C3D9270F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1689100" y="1778000"/>
            <a:ext cx="21005800" cy="101473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/>
          </a:p>
        </p:txBody>
      </p:sp>
      <p:sp>
        <p:nvSpPr>
          <p:cNvPr id="3" name="Shape 4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4D7C82-76FD-4E3E-8CA9-ACD828745C6C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15760700" y="70485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 lvl="0"/>
            <a:endParaRPr noProof="0">
              <a:sym typeface="Helvetica Light"/>
            </a:endParaRPr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15760700" y="11303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 lvl="0"/>
            <a:endParaRPr noProof="0">
              <a:sym typeface="Helvetica Light"/>
            </a:endParaRPr>
          </a:p>
        </p:txBody>
      </p:sp>
      <p:sp>
        <p:nvSpPr>
          <p:cNvPr id="85" name="Shape 85"/>
          <p:cNvSpPr>
            <a:spLocks noGrp="1"/>
          </p:cNvSpPr>
          <p:nvPr>
            <p:ph type="pic" idx="15"/>
          </p:nvPr>
        </p:nvSpPr>
        <p:spPr>
          <a:xfrm>
            <a:off x="1206500" y="1130300"/>
            <a:ext cx="1417320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 lvl="0"/>
            <a:endParaRPr noProof="0">
              <a:sym typeface="Helvetica Light"/>
            </a:endParaRPr>
          </a:p>
        </p:txBody>
      </p:sp>
      <p:sp>
        <p:nvSpPr>
          <p:cNvPr id="5" name="Shape 4"/>
          <p:cNvSpPr>
            <a:spLocks noGrp="1"/>
          </p:cNvSpPr>
          <p:nvPr>
            <p:ph type="sldNum" sz="quarter" idx="16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0872BF0-F3EF-4AB0-893B-C120FC68D8F0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Shape 2"/>
          <p:cNvSpPr>
            <a:spLocks noGrp="1"/>
          </p:cNvSpPr>
          <p:nvPr>
            <p:ph type="title"/>
          </p:nvPr>
        </p:nvSpPr>
        <p:spPr bwMode="auto">
          <a:xfrm>
            <a:off x="1689100" y="952500"/>
            <a:ext cx="21005800" cy="22860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>
                <a:sym typeface="Helvetica Light"/>
              </a:rPr>
              <a:t>标题文本</a:t>
            </a:r>
          </a:p>
        </p:txBody>
      </p:sp>
      <p:sp>
        <p:nvSpPr>
          <p:cNvPr id="1027" name="Shape 3"/>
          <p:cNvSpPr>
            <a:spLocks noGrp="1"/>
          </p:cNvSpPr>
          <p:nvPr>
            <p:ph type="body" idx="1"/>
          </p:nvPr>
        </p:nvSpPr>
        <p:spPr bwMode="auto">
          <a:xfrm>
            <a:off x="1689100" y="3238500"/>
            <a:ext cx="21005800" cy="92075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>
                <a:sym typeface="Helvetica Light"/>
              </a:rPr>
              <a:t>正文级别 </a:t>
            </a:r>
            <a:r>
              <a:rPr lang="en-US" altLang="zh-CN" smtClean="0">
                <a:sym typeface="Helvetica Light"/>
              </a:rPr>
              <a:t>1</a:t>
            </a:r>
          </a:p>
          <a:p>
            <a:pPr lvl="1"/>
            <a:r>
              <a:rPr lang="zh-CN" altLang="en-US" smtClean="0">
                <a:sym typeface="Helvetica Light"/>
              </a:rPr>
              <a:t>正文级别 </a:t>
            </a:r>
            <a:r>
              <a:rPr lang="en-US" altLang="zh-CN" smtClean="0">
                <a:sym typeface="Helvetica Light"/>
              </a:rPr>
              <a:t>2</a:t>
            </a:r>
          </a:p>
          <a:p>
            <a:pPr lvl="2"/>
            <a:r>
              <a:rPr lang="zh-CN" altLang="en-US" smtClean="0">
                <a:sym typeface="Helvetica Light"/>
              </a:rPr>
              <a:t>正文级别 </a:t>
            </a:r>
            <a:r>
              <a:rPr lang="en-US" altLang="zh-CN" smtClean="0">
                <a:sym typeface="Helvetica Light"/>
              </a:rPr>
              <a:t>3</a:t>
            </a:r>
          </a:p>
          <a:p>
            <a:pPr lvl="3"/>
            <a:r>
              <a:rPr lang="zh-CN" altLang="en-US" smtClean="0">
                <a:sym typeface="Helvetica Light"/>
              </a:rPr>
              <a:t>正文级别 </a:t>
            </a:r>
            <a:r>
              <a:rPr lang="en-US" altLang="zh-CN" smtClean="0">
                <a:sym typeface="Helvetica Light"/>
              </a:rPr>
              <a:t>4</a:t>
            </a:r>
          </a:p>
          <a:p>
            <a:pPr lvl="4"/>
            <a:r>
              <a:rPr lang="zh-CN" altLang="en-US" smtClean="0">
                <a:sym typeface="Helvetica Light"/>
              </a:rPr>
              <a:t>正文级别 </a:t>
            </a:r>
            <a:r>
              <a:rPr lang="en-US" altLang="zh-CN" smtClean="0">
                <a:sym typeface="Helvetica Light"/>
              </a:rPr>
              <a:t>5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931650" y="13081000"/>
            <a:ext cx="506413" cy="466725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ctr" fontAlgn="auto" hangingPunct="0">
              <a:spcBef>
                <a:spcPts val="0"/>
              </a:spcBef>
              <a:spcAft>
                <a:spcPts val="0"/>
              </a:spcAft>
              <a:defRPr sz="2400" ker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8CBF22D8-F329-4BE4-8403-1D1B5F04D193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</p:sldLayoutIdLst>
  <p:transition spd="med"/>
  <p:txStyles>
    <p:titleStyle>
      <a:lvl1pPr algn="ctr" defTabSz="825500" rtl="0" eaLnBrk="0" fontAlgn="base" hangingPunct="0">
        <a:spcBef>
          <a:spcPct val="0"/>
        </a:spcBef>
        <a:spcAft>
          <a:spcPct val="0"/>
        </a:spcAft>
        <a:defRPr sz="11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1pPr>
      <a:lvl2pPr algn="ctr" defTabSz="825500" rtl="0" eaLnBrk="0" fontAlgn="base" hangingPunct="0">
        <a:spcBef>
          <a:spcPct val="0"/>
        </a:spcBef>
        <a:spcAft>
          <a:spcPct val="0"/>
        </a:spcAft>
        <a:defRPr sz="11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2pPr>
      <a:lvl3pPr algn="ctr" defTabSz="825500" rtl="0" eaLnBrk="0" fontAlgn="base" hangingPunct="0">
        <a:spcBef>
          <a:spcPct val="0"/>
        </a:spcBef>
        <a:spcAft>
          <a:spcPct val="0"/>
        </a:spcAft>
        <a:defRPr sz="11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3pPr>
      <a:lvl4pPr algn="ctr" defTabSz="825500" rtl="0" eaLnBrk="0" fontAlgn="base" hangingPunct="0">
        <a:spcBef>
          <a:spcPct val="0"/>
        </a:spcBef>
        <a:spcAft>
          <a:spcPct val="0"/>
        </a:spcAft>
        <a:defRPr sz="11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4pPr>
      <a:lvl5pPr algn="ctr" defTabSz="825500" rtl="0" eaLnBrk="0" fontAlgn="base" hangingPunct="0">
        <a:spcBef>
          <a:spcPct val="0"/>
        </a:spcBef>
        <a:spcAft>
          <a:spcPct val="0"/>
        </a:spcAft>
        <a:defRPr sz="11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635000" indent="-635000" algn="l" defTabSz="825500" rtl="0" eaLnBrk="0" fontAlgn="base" hangingPunct="0">
        <a:spcBef>
          <a:spcPts val="5900"/>
        </a:spcBef>
        <a:spcAft>
          <a:spcPct val="0"/>
        </a:spcAft>
        <a:buSzPct val="75000"/>
        <a:buChar char="•"/>
        <a:defRPr sz="5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1pPr>
      <a:lvl2pPr marL="1270000" indent="-635000" algn="l" defTabSz="825500" rtl="0" eaLnBrk="0" fontAlgn="base" hangingPunct="0">
        <a:spcBef>
          <a:spcPts val="5900"/>
        </a:spcBef>
        <a:spcAft>
          <a:spcPct val="0"/>
        </a:spcAft>
        <a:buSzPct val="75000"/>
        <a:buChar char="•"/>
        <a:defRPr sz="5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2pPr>
      <a:lvl3pPr marL="1905000" indent="-635000" algn="l" defTabSz="825500" rtl="0" eaLnBrk="0" fontAlgn="base" hangingPunct="0">
        <a:spcBef>
          <a:spcPts val="5900"/>
        </a:spcBef>
        <a:spcAft>
          <a:spcPct val="0"/>
        </a:spcAft>
        <a:buSzPct val="75000"/>
        <a:buChar char="•"/>
        <a:defRPr sz="5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3pPr>
      <a:lvl4pPr marL="2540000" indent="-635000" algn="l" defTabSz="825500" rtl="0" eaLnBrk="0" fontAlgn="base" hangingPunct="0">
        <a:spcBef>
          <a:spcPts val="5900"/>
        </a:spcBef>
        <a:spcAft>
          <a:spcPct val="0"/>
        </a:spcAft>
        <a:buSzPct val="75000"/>
        <a:buChar char="•"/>
        <a:defRPr sz="5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4pPr>
      <a:lvl5pPr marL="3175000" indent="-635000" algn="l" defTabSz="825500" rtl="0" eaLnBrk="0" fontAlgn="base" hangingPunct="0">
        <a:spcBef>
          <a:spcPts val="5900"/>
        </a:spcBef>
        <a:spcAft>
          <a:spcPct val="0"/>
        </a:spcAft>
        <a:buSzPct val="75000"/>
        <a:buChar char="•"/>
        <a:defRPr sz="5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5pPr>
      <a:lvl6pPr marL="381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444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508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571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5.tiff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tiff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5" name="pasted-image.tif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28575" y="-171450"/>
            <a:ext cx="24441150" cy="15274925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16386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905250" y="-1947863"/>
            <a:ext cx="21518563" cy="161115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16387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346200" y="-428625"/>
            <a:ext cx="11014075" cy="14971713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16388" name="pasted-image.tiff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9877088" y="10466388"/>
            <a:ext cx="3208337" cy="211455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16389" name="Shape 123"/>
          <p:cNvSpPr>
            <a:spLocks noChangeArrowheads="1"/>
          </p:cNvSpPr>
          <p:nvPr/>
        </p:nvSpPr>
        <p:spPr bwMode="auto">
          <a:xfrm>
            <a:off x="5135563" y="4589463"/>
            <a:ext cx="10896600" cy="1350962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wrap="none" lIns="50800" tIns="50800" rIns="50800" bIns="50800" anchor="ctr">
            <a:spAutoFit/>
          </a:bodyPr>
          <a:lstStyle/>
          <a:p>
            <a:pPr hangingPunct="0"/>
            <a:r>
              <a:rPr lang="en-US" altLang="zh-CN" sz="8200">
                <a:solidFill>
                  <a:srgbClr val="FFFFFF"/>
                </a:solidFill>
                <a:latin typeface="Helvetica Light"/>
              </a:rPr>
              <a:t>HTML event</a:t>
            </a:r>
            <a:r>
              <a:rPr lang="zh-CN" altLang="en-US" sz="8200">
                <a:solidFill>
                  <a:srgbClr val="FFFFFF"/>
                </a:solidFill>
                <a:latin typeface="Helvetica Light"/>
              </a:rPr>
              <a:t>事件应用</a:t>
            </a:r>
            <a:r>
              <a:rPr lang="en-US" altLang="zh-CN" sz="8200">
                <a:solidFill>
                  <a:srgbClr val="FFFFFF"/>
                </a:solidFill>
                <a:latin typeface="Helvetica Light"/>
              </a:rPr>
              <a:t>1</a:t>
            </a:r>
          </a:p>
        </p:txBody>
      </p:sp>
      <p:pic>
        <p:nvPicPr>
          <p:cNvPr id="16390" name="pasted-image.tiff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1606550" y="3689350"/>
            <a:ext cx="18000663" cy="359568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16391" name="Shape 125"/>
          <p:cNvSpPr>
            <a:spLocks noChangeArrowheads="1"/>
          </p:cNvSpPr>
          <p:nvPr/>
        </p:nvSpPr>
        <p:spPr bwMode="auto">
          <a:xfrm>
            <a:off x="5145088" y="6011863"/>
            <a:ext cx="7620000" cy="80962"/>
          </a:xfrm>
          <a:prstGeom prst="rect">
            <a:avLst/>
          </a:prstGeom>
          <a:solidFill>
            <a:srgbClr val="FFFFFF"/>
          </a:solidFill>
          <a:ln w="12700">
            <a:noFill/>
            <a:miter lim="400000"/>
            <a:headEnd/>
            <a:tailEnd/>
          </a:ln>
        </p:spPr>
        <p:txBody>
          <a:bodyPr lIns="50800" tIns="50800" rIns="50800" bIns="50800" anchor="ctr"/>
          <a:lstStyle/>
          <a:p>
            <a:pPr algn="ctr" hangingPunct="0"/>
            <a:endParaRPr lang="zh-CN" altLang="en-US" sz="3200">
              <a:solidFill>
                <a:srgbClr val="FFFFFF"/>
              </a:solidFill>
              <a:latin typeface="Helvetica Light"/>
            </a:endParaRPr>
          </a:p>
        </p:txBody>
      </p:sp>
      <p:sp>
        <p:nvSpPr>
          <p:cNvPr id="16392" name="Shape 126"/>
          <p:cNvSpPr>
            <a:spLocks noChangeArrowheads="1"/>
          </p:cNvSpPr>
          <p:nvPr/>
        </p:nvSpPr>
        <p:spPr bwMode="auto">
          <a:xfrm>
            <a:off x="5426075" y="6380163"/>
            <a:ext cx="2552700" cy="706437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wrap="none" lIns="50800" tIns="50800" rIns="50800" bIns="50800" anchor="ctr">
            <a:spAutoFit/>
          </a:bodyPr>
          <a:lstStyle/>
          <a:p>
            <a:pPr hangingPunct="0"/>
            <a:r>
              <a:rPr lang="zh-CN" altLang="en-US" sz="4800">
                <a:solidFill>
                  <a:srgbClr val="FFFFFF"/>
                </a:solidFill>
                <a:latin typeface="Helvetica Light"/>
              </a:rPr>
              <a:t>课程介绍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69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32770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32771" name="Text Box 8"/>
          <p:cNvSpPr txBox="1">
            <a:spLocks noChangeArrowheads="1"/>
          </p:cNvSpPr>
          <p:nvPr/>
        </p:nvSpPr>
        <p:spPr bwMode="auto">
          <a:xfrm>
            <a:off x="1876425" y="2536825"/>
            <a:ext cx="21980525" cy="4968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【preventDefault()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】</a:t>
            </a: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event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对象中提供了一个名为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preventDefault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的方法，用来取消当前节点的默认行为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譬如超级链接的点击跳转行为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。该方法没有返回值。</a:t>
            </a:r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a_link.onclick = function () {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event.preventDefault();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};</a:t>
            </a:r>
          </a:p>
        </p:txBody>
      </p:sp>
      <p:sp>
        <p:nvSpPr>
          <p:cNvPr id="32772" name="Text Box 8"/>
          <p:cNvSpPr txBox="1">
            <a:spLocks noChangeArrowheads="1"/>
          </p:cNvSpPr>
          <p:nvPr/>
        </p:nvSpPr>
        <p:spPr bwMode="auto">
          <a:xfrm>
            <a:off x="1895475" y="8585200"/>
            <a:ext cx="21980525" cy="4968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【cancelable()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】</a:t>
            </a: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event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对象中提供了一个名为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cancelable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的方法，用来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判断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当前节点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能否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使用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preventDefault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方法来取消默认行为。如果可以则返回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true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，否则返回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false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。</a:t>
            </a: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a_link.onclick = function () {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console.log(event.cancelable);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};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17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34818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34819" name="Shape 131"/>
          <p:cNvSpPr>
            <a:spLocks noChangeArrowheads="1"/>
          </p:cNvSpPr>
          <p:nvPr/>
        </p:nvSpPr>
        <p:spPr bwMode="auto">
          <a:xfrm>
            <a:off x="2117725" y="2281238"/>
            <a:ext cx="20148550" cy="1198562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50800" tIns="50800" rIns="50800" bIns="50800">
            <a:spAutoFit/>
          </a:bodyPr>
          <a:lstStyle/>
          <a:p>
            <a:pPr hangingPunct="0">
              <a:lnSpc>
                <a:spcPct val="120000"/>
              </a:lnSpc>
            </a:pPr>
            <a:r>
              <a:rPr lang="en-US" altLang="zh-CN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2.IE</a:t>
            </a:r>
            <a:r>
              <a:rPr lang="zh-CN" altLang="en-US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中的</a:t>
            </a:r>
            <a:r>
              <a:rPr lang="en-US" altLang="zh-CN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event</a:t>
            </a:r>
            <a:r>
              <a:rPr lang="zh-CN" altLang="en-US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事件</a:t>
            </a:r>
          </a:p>
        </p:txBody>
      </p:sp>
      <p:sp>
        <p:nvSpPr>
          <p:cNvPr id="34820" name="Text Box 8"/>
          <p:cNvSpPr txBox="1">
            <a:spLocks noChangeArrowheads="1"/>
          </p:cNvSpPr>
          <p:nvPr/>
        </p:nvSpPr>
        <p:spPr bwMode="auto">
          <a:xfrm>
            <a:off x="2235200" y="3946525"/>
            <a:ext cx="21261388" cy="1311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2.1  IE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中的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event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对象与非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IE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下的区别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2.2  IE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中的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event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对象的常用属性和方法</a:t>
            </a:r>
          </a:p>
        </p:txBody>
      </p:sp>
      <p:sp>
        <p:nvSpPr>
          <p:cNvPr id="34821" name="Text Box 8"/>
          <p:cNvSpPr txBox="1">
            <a:spLocks noChangeArrowheads="1"/>
          </p:cNvSpPr>
          <p:nvPr/>
        </p:nvSpPr>
        <p:spPr bwMode="auto">
          <a:xfrm>
            <a:off x="2236788" y="5921375"/>
            <a:ext cx="20685125" cy="7407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2.1  IE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中的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event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对象与非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IE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下的区别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event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对象在不同的浏览器下的区别：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(1)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非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IE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下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event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的值默认为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undefined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，而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IE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中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event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的值默认为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null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。</a:t>
            </a:r>
          </a:p>
          <a:p>
            <a:pPr defTabSz="914400"/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(2)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非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IE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下可以随意通过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dom0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或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dom2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中的参数来使用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event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，而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IE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中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dom0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级无法			    使用传参的形式来使用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event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。（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dom2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可以）</a:t>
            </a:r>
          </a:p>
          <a:p>
            <a:pPr defTabSz="914400"/>
            <a:endParaRPr lang="zh-CN" altLang="en-US" sz="400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ps: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因为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event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本身是归属于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window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的一个属性，因此我们可以在函数中通过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  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var eve = e||window.event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来解决获取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event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对象的兼容性问题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65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36866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36867" name="Text Box 8"/>
          <p:cNvSpPr txBox="1">
            <a:spLocks noChangeArrowheads="1"/>
          </p:cNvSpPr>
          <p:nvPr/>
        </p:nvSpPr>
        <p:spPr bwMode="auto">
          <a:xfrm>
            <a:off x="2235200" y="3473450"/>
            <a:ext cx="21261388" cy="2530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在这里单独把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IE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中情况提出来说明，并不是说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非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IE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中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】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我们所介绍的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event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的属性和方法在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IE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中完全不适用，而是在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IE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下存在某些属性的赋值方式和非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IE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中略微有些不同。因此在这里特作说明。</a:t>
            </a:r>
          </a:p>
        </p:txBody>
      </p:sp>
      <p:sp>
        <p:nvSpPr>
          <p:cNvPr id="36868" name="Text Box 7"/>
          <p:cNvSpPr txBox="1">
            <a:spLocks noChangeArrowheads="1"/>
          </p:cNvSpPr>
          <p:nvPr/>
        </p:nvSpPr>
        <p:spPr bwMode="auto">
          <a:xfrm>
            <a:off x="1895475" y="2609850"/>
            <a:ext cx="8924925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2.2 IE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中的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event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对象的常用属性和方法</a:t>
            </a:r>
          </a:p>
        </p:txBody>
      </p:sp>
      <p:sp>
        <p:nvSpPr>
          <p:cNvPr id="36869" name="Text Box 8"/>
          <p:cNvSpPr txBox="1">
            <a:spLocks noChangeArrowheads="1"/>
          </p:cNvSpPr>
          <p:nvPr/>
        </p:nvSpPr>
        <p:spPr bwMode="auto">
          <a:xfrm>
            <a:off x="1895475" y="6962775"/>
            <a:ext cx="21980525" cy="4359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【srcElement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属性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】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srcElement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属性代表事件真正的触发者，等同于非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IE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下的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target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属性。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因此，为了在不同的浏览器下解决获取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target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的兼容性问题，可以采用如下的写法：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 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var target = eve.target || eve.srcElement;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</a:t>
            </a: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13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38914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38915" name="Text Box 8"/>
          <p:cNvSpPr txBox="1">
            <a:spLocks noChangeArrowheads="1"/>
          </p:cNvSpPr>
          <p:nvPr/>
        </p:nvSpPr>
        <p:spPr bwMode="auto">
          <a:xfrm>
            <a:off x="1876425" y="2536825"/>
            <a:ext cx="21980525" cy="6188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【cancelBubble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属性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】</a:t>
            </a: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cancelBubble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属性用来阻止事件在当前节点上的冒泡行为。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作用类似于非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IE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下的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stopPropagation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方法。</a:t>
            </a:r>
            <a:b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语法：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event.cancelBubble = false;(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默认值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)</a:t>
            </a:r>
            <a:b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		event.cancelBubble = true;(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可以取消冒泡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)</a:t>
            </a:r>
            <a:endParaRPr lang="zh-CN" altLang="en-US" sz="400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zh-CN" altLang="en-US" sz="400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ps:stopPropagation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方法表示阻断事件传递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,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cancelBubble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属性则仅阻断事件冒泡。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61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40962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40963" name="Text Box 8"/>
          <p:cNvSpPr txBox="1">
            <a:spLocks noChangeArrowheads="1"/>
          </p:cNvSpPr>
          <p:nvPr/>
        </p:nvSpPr>
        <p:spPr bwMode="auto">
          <a:xfrm>
            <a:off x="1876425" y="2536825"/>
            <a:ext cx="21980525" cy="4968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【returnValue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属性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】</a:t>
            </a: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returnValue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属性用来设置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是否取消当前节点的默认行为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】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作用类似于非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IE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下的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preventDefault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语法：</a:t>
            </a:r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		event.returnValue = false;(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取消默认行为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)</a:t>
            </a:r>
            <a:b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		event.returnValue = true;(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默认值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)</a:t>
            </a:r>
            <a:endParaRPr lang="zh-CN" altLang="en-US" sz="400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09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43010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43011" name="Shape 131"/>
          <p:cNvSpPr>
            <a:spLocks noChangeArrowheads="1"/>
          </p:cNvSpPr>
          <p:nvPr/>
        </p:nvSpPr>
        <p:spPr bwMode="auto">
          <a:xfrm>
            <a:off x="2117725" y="2281238"/>
            <a:ext cx="20148550" cy="1198562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50800" tIns="50800" rIns="50800" bIns="50800">
            <a:spAutoFit/>
          </a:bodyPr>
          <a:lstStyle/>
          <a:p>
            <a:pPr hangingPunct="0">
              <a:lnSpc>
                <a:spcPct val="120000"/>
              </a:lnSpc>
            </a:pPr>
            <a:r>
              <a:rPr lang="en-US" altLang="zh-CN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3.</a:t>
            </a:r>
            <a:r>
              <a:rPr lang="zh-CN" altLang="en-US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兼容性问题</a:t>
            </a:r>
          </a:p>
        </p:txBody>
      </p:sp>
      <p:sp>
        <p:nvSpPr>
          <p:cNvPr id="43012" name="Text Box 8"/>
          <p:cNvSpPr txBox="1">
            <a:spLocks noChangeArrowheads="1"/>
          </p:cNvSpPr>
          <p:nvPr/>
        </p:nvSpPr>
        <p:spPr bwMode="auto">
          <a:xfrm>
            <a:off x="2235200" y="3946525"/>
            <a:ext cx="21261388" cy="9236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通过对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IE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下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event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的方法和非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IE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的方法的介绍，能够感觉到两种情况的很多属性和方法大致都相同，只不过会在某些特殊方法上面存在不同的兼容性写法。因此我们可以提出一些同时满足不同浏览器兼容性的写法。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属性的兼容性写法我们已经说过：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var target = eve.target || eve.srcElement;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var eve = eve || window.event	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方法的兼容性写法我们也可以仿照这个来进行编写。思路如下：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(1)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因为两种情况下的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event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对象获取方式并不同，所以希望能够自定义一个对象来替代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event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对象的使用。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(2)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因为想要自定义对象在功能上和系统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event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对象的方法相同，所以需要给自定义对象添加方法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57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45058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45059" name="Text Box 8"/>
          <p:cNvSpPr txBox="1">
            <a:spLocks noChangeArrowheads="1"/>
          </p:cNvSpPr>
          <p:nvPr/>
        </p:nvSpPr>
        <p:spPr bwMode="auto">
          <a:xfrm>
            <a:off x="1876425" y="2536825"/>
            <a:ext cx="21980525" cy="10455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参考代码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: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var Event = {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stop:function () {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/>
            </a:r>
            <a:b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    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if(event.stopPropagation){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        		event.stopPropagation();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    	}else {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        		event.cancelBubble = true;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  		}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	},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quxiao:function () {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if(event.preventDefault){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event.preventDefault();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}else {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event.returnValue = false;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}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}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};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5060" name="Text Box 5"/>
          <p:cNvSpPr txBox="1">
            <a:spLocks noChangeArrowheads="1"/>
          </p:cNvSpPr>
          <p:nvPr/>
        </p:nvSpPr>
        <p:spPr bwMode="auto">
          <a:xfrm>
            <a:off x="12552363" y="6497638"/>
            <a:ext cx="10064750" cy="1920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目的：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解决不同浏览器下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event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的兼容性问题，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并可适当进行扩展。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05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47106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47107" name="Shape 131"/>
          <p:cNvSpPr>
            <a:spLocks noChangeArrowheads="1"/>
          </p:cNvSpPr>
          <p:nvPr/>
        </p:nvSpPr>
        <p:spPr bwMode="auto">
          <a:xfrm>
            <a:off x="2117725" y="2281238"/>
            <a:ext cx="20148550" cy="1198562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50800" tIns="50800" rIns="50800" bIns="50800">
            <a:spAutoFit/>
          </a:bodyPr>
          <a:lstStyle/>
          <a:p>
            <a:pPr hangingPunct="0">
              <a:lnSpc>
                <a:spcPct val="120000"/>
              </a:lnSpc>
            </a:pPr>
            <a:r>
              <a:rPr lang="en-US" altLang="zh-CN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4.event</a:t>
            </a:r>
            <a:r>
              <a:rPr lang="zh-CN" altLang="en-US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中的一些其他属性</a:t>
            </a:r>
          </a:p>
        </p:txBody>
      </p:sp>
      <p:sp>
        <p:nvSpPr>
          <p:cNvPr id="47108" name="Text Box 8"/>
          <p:cNvSpPr txBox="1">
            <a:spLocks noChangeArrowheads="1"/>
          </p:cNvSpPr>
          <p:nvPr/>
        </p:nvSpPr>
        <p:spPr bwMode="auto">
          <a:xfrm>
            <a:off x="2235200" y="3946525"/>
            <a:ext cx="21261388" cy="8626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(1)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返回事件触发点距离视口的距离</a:t>
            </a:r>
            <a:b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e.clientX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e.clientY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(2)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返回事件触发点距离页面的距离</a:t>
            </a:r>
            <a:b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e.pageX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e.pageY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ps: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以上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个方法一个计算滚动条一个不计算滚动条</a:t>
            </a:r>
            <a:b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(3)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返回事件触发点距离屏幕的距离</a:t>
            </a:r>
            <a:b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e.screenX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e.screenY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(4)e.button: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返回按下了鼠标的哪个键</a:t>
            </a:r>
            <a:b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非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IE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中 左中右代表数字为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0 1 2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IE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中 左中右代表数字为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1 4 2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153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49154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49155" name="Shape 131"/>
          <p:cNvSpPr>
            <a:spLocks noChangeArrowheads="1"/>
          </p:cNvSpPr>
          <p:nvPr/>
        </p:nvSpPr>
        <p:spPr bwMode="auto">
          <a:xfrm>
            <a:off x="2117725" y="2281238"/>
            <a:ext cx="20148550" cy="1198562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50800" tIns="50800" rIns="50800" bIns="50800">
            <a:spAutoFit/>
          </a:bodyPr>
          <a:lstStyle/>
          <a:p>
            <a:pPr hangingPunct="0">
              <a:lnSpc>
                <a:spcPct val="120000"/>
              </a:lnSpc>
            </a:pPr>
            <a:r>
              <a:rPr lang="en-US" altLang="zh-CN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5.event</a:t>
            </a:r>
            <a:r>
              <a:rPr lang="zh-CN" altLang="en-US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案例</a:t>
            </a:r>
          </a:p>
        </p:txBody>
      </p:sp>
      <p:pic>
        <p:nvPicPr>
          <p:cNvPr id="49156" name="Picture 7" descr="图片1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679575" y="6624638"/>
            <a:ext cx="10009188" cy="6497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9157" name="Text Box 8"/>
          <p:cNvSpPr txBox="1">
            <a:spLocks noChangeArrowheads="1"/>
          </p:cNvSpPr>
          <p:nvPr/>
        </p:nvSpPr>
        <p:spPr bwMode="auto">
          <a:xfrm>
            <a:off x="1606550" y="11179175"/>
            <a:ext cx="272415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ea typeface="微软雅黑" pitchFamily="34" charset="-122"/>
              </a:rPr>
              <a:t>放大镜案例</a:t>
            </a:r>
          </a:p>
        </p:txBody>
      </p:sp>
      <p:pic>
        <p:nvPicPr>
          <p:cNvPr id="49158" name="Picture 9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12263438" y="2033588"/>
            <a:ext cx="11450637" cy="15382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9159" name="Picture 10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12372975" y="4194175"/>
            <a:ext cx="11988800" cy="1411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9160" name="Picture 11"/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12336463" y="6281738"/>
            <a:ext cx="11953875" cy="1427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9161" name="Rectangle 12"/>
          <p:cNvSpPr>
            <a:spLocks noChangeArrowheads="1"/>
          </p:cNvSpPr>
          <p:nvPr/>
        </p:nvSpPr>
        <p:spPr bwMode="auto">
          <a:xfrm>
            <a:off x="12120563" y="1601788"/>
            <a:ext cx="11880850" cy="6192837"/>
          </a:xfrm>
          <a:prstGeom prst="rect">
            <a:avLst/>
          </a:prstGeom>
          <a:noFill/>
          <a:ln w="762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9162" name="Text Box 13"/>
          <p:cNvSpPr txBox="1">
            <a:spLocks noChangeArrowheads="1"/>
          </p:cNvSpPr>
          <p:nvPr/>
        </p:nvSpPr>
        <p:spPr bwMode="auto">
          <a:xfrm>
            <a:off x="18537238" y="8081963"/>
            <a:ext cx="323215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ea typeface="微软雅黑" pitchFamily="34" charset="-122"/>
              </a:rPr>
              <a:t>三级联动案例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Shape 205"/>
          <p:cNvSpPr>
            <a:spLocks noChangeArrowheads="1"/>
          </p:cNvSpPr>
          <p:nvPr/>
        </p:nvSpPr>
        <p:spPr bwMode="auto">
          <a:xfrm>
            <a:off x="3619500" y="9974263"/>
            <a:ext cx="9304338" cy="5588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50800" tIns="50800" rIns="50800" bIns="50800">
            <a:spAutoFit/>
          </a:bodyPr>
          <a:lstStyle/>
          <a:p>
            <a:pPr hangingPunct="0">
              <a:lnSpc>
                <a:spcPct val="120000"/>
              </a:lnSpc>
            </a:pPr>
            <a:r>
              <a:rPr lang="zh-CN" altLang="en-US" sz="3000">
                <a:solidFill>
                  <a:srgbClr val="FFFFFF"/>
                </a:solidFill>
                <a:latin typeface="Helvetica Light"/>
              </a:rPr>
              <a:t>更具行业竞争力       更高薪酬       更好的职业进阶发展</a:t>
            </a:r>
          </a:p>
        </p:txBody>
      </p:sp>
      <p:sp>
        <p:nvSpPr>
          <p:cNvPr id="51202" name="Shape 206"/>
          <p:cNvSpPr>
            <a:spLocks noChangeArrowheads="1"/>
          </p:cNvSpPr>
          <p:nvPr/>
        </p:nvSpPr>
        <p:spPr bwMode="auto">
          <a:xfrm>
            <a:off x="6569075" y="8613775"/>
            <a:ext cx="3405188" cy="736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50800" tIns="50800" rIns="50800" bIns="50800">
            <a:spAutoFit/>
          </a:bodyPr>
          <a:lstStyle/>
          <a:p>
            <a:pPr hangingPunct="0">
              <a:lnSpc>
                <a:spcPct val="120000"/>
              </a:lnSpc>
            </a:pPr>
            <a:r>
              <a:rPr lang="en-US" altLang="zh-CN" sz="4200">
                <a:solidFill>
                  <a:srgbClr val="FFFFFF"/>
                </a:solidFill>
                <a:latin typeface="Helvetica Light"/>
              </a:rPr>
              <a:t>UI</a:t>
            </a:r>
            <a:r>
              <a:rPr lang="zh-CN" altLang="en-US" sz="4200">
                <a:solidFill>
                  <a:srgbClr val="FFFFFF"/>
                </a:solidFill>
                <a:latin typeface="Helvetica Light"/>
              </a:rPr>
              <a:t>视觉设计师</a:t>
            </a:r>
          </a:p>
        </p:txBody>
      </p:sp>
      <p:pic>
        <p:nvPicPr>
          <p:cNvPr id="51203" name="06c58PIC3Tg_1024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33350" y="-322263"/>
            <a:ext cx="25600025" cy="14474826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09" name="pasted-image.tif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17410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17411" name="Text Box 7"/>
          <p:cNvSpPr txBox="1">
            <a:spLocks noChangeArrowheads="1"/>
          </p:cNvSpPr>
          <p:nvPr/>
        </p:nvSpPr>
        <p:spPr bwMode="auto">
          <a:xfrm>
            <a:off x="2903538" y="2149475"/>
            <a:ext cx="3816350" cy="854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>
                <a:solidFill>
                  <a:schemeClr val="tx2"/>
                </a:solidFill>
                <a:ea typeface="微软雅黑" pitchFamily="34" charset="-122"/>
              </a:rPr>
              <a:t>课程大纲</a:t>
            </a:r>
          </a:p>
        </p:txBody>
      </p:sp>
      <p:sp>
        <p:nvSpPr>
          <p:cNvPr id="17412" name="Text Box 8"/>
          <p:cNvSpPr txBox="1">
            <a:spLocks noChangeArrowheads="1"/>
          </p:cNvSpPr>
          <p:nvPr/>
        </p:nvSpPr>
        <p:spPr bwMode="auto">
          <a:xfrm>
            <a:off x="5567363" y="3762375"/>
            <a:ext cx="7470775" cy="3902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en-US" altLang="zh-CN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1.</a:t>
            </a:r>
            <a:r>
              <a:rPr lang="zh-CN" altLang="en-US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非</a:t>
            </a:r>
            <a:r>
              <a:rPr lang="en-US" altLang="zh-CN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IE</a:t>
            </a:r>
            <a:r>
              <a:rPr lang="zh-CN" altLang="en-US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中的</a:t>
            </a:r>
            <a:r>
              <a:rPr lang="en-US" altLang="zh-CN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event</a:t>
            </a:r>
            <a:r>
              <a:rPr lang="zh-CN" altLang="en-US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事件</a:t>
            </a:r>
          </a:p>
          <a:p>
            <a:pPr defTabSz="914400"/>
            <a:r>
              <a:rPr lang="en-US" altLang="zh-CN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2.IE</a:t>
            </a:r>
            <a:r>
              <a:rPr lang="zh-CN" altLang="en-US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中的</a:t>
            </a:r>
            <a:r>
              <a:rPr lang="en-US" altLang="zh-CN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event</a:t>
            </a:r>
            <a:r>
              <a:rPr lang="zh-CN" altLang="en-US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事件</a:t>
            </a:r>
          </a:p>
          <a:p>
            <a:pPr defTabSz="914400"/>
            <a:r>
              <a:rPr lang="en-US" altLang="zh-CN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3.</a:t>
            </a:r>
            <a:r>
              <a:rPr lang="zh-CN" altLang="en-US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兼容性问题</a:t>
            </a:r>
          </a:p>
          <a:p>
            <a:pPr defTabSz="914400"/>
            <a:r>
              <a:rPr lang="en-US" altLang="zh-CN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4.event</a:t>
            </a:r>
            <a:r>
              <a:rPr lang="zh-CN" altLang="en-US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一些其他常用属性</a:t>
            </a:r>
          </a:p>
          <a:p>
            <a:pPr defTabSz="914400"/>
            <a:r>
              <a:rPr lang="en-US" altLang="zh-CN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5.event</a:t>
            </a:r>
            <a:r>
              <a:rPr lang="zh-CN" altLang="en-US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案例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3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18434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18435" name="Shape 131"/>
          <p:cNvSpPr>
            <a:spLocks noChangeArrowheads="1"/>
          </p:cNvSpPr>
          <p:nvPr/>
        </p:nvSpPr>
        <p:spPr bwMode="auto">
          <a:xfrm>
            <a:off x="2117725" y="2281238"/>
            <a:ext cx="20148550" cy="1198562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50800" tIns="50800" rIns="50800" bIns="50800">
            <a:spAutoFit/>
          </a:bodyPr>
          <a:lstStyle/>
          <a:p>
            <a:pPr hangingPunct="0">
              <a:lnSpc>
                <a:spcPct val="120000"/>
              </a:lnSpc>
            </a:pPr>
            <a:r>
              <a:rPr lang="en-US" altLang="zh-CN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1.</a:t>
            </a:r>
            <a:r>
              <a:rPr lang="zh-CN" altLang="en-US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非</a:t>
            </a:r>
            <a:r>
              <a:rPr lang="en-US" altLang="zh-CN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IE</a:t>
            </a:r>
            <a:r>
              <a:rPr lang="zh-CN" altLang="en-US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中的</a:t>
            </a:r>
            <a:r>
              <a:rPr lang="en-US" altLang="zh-CN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event</a:t>
            </a:r>
            <a:r>
              <a:rPr lang="zh-CN" altLang="en-US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事件</a:t>
            </a:r>
          </a:p>
        </p:txBody>
      </p:sp>
      <p:sp>
        <p:nvSpPr>
          <p:cNvPr id="18436" name="Text Box 8"/>
          <p:cNvSpPr txBox="1">
            <a:spLocks noChangeArrowheads="1"/>
          </p:cNvSpPr>
          <p:nvPr/>
        </p:nvSpPr>
        <p:spPr bwMode="auto">
          <a:xfrm>
            <a:off x="2235200" y="3946525"/>
            <a:ext cx="21261388" cy="1311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1.1  event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对象及获取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event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对象方法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1.2  event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中常用的属性和方法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1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20482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20483" name="Text Box 8"/>
          <p:cNvSpPr txBox="1">
            <a:spLocks noChangeArrowheads="1"/>
          </p:cNvSpPr>
          <p:nvPr/>
        </p:nvSpPr>
        <p:spPr bwMode="auto">
          <a:xfrm>
            <a:off x="2235200" y="3473450"/>
            <a:ext cx="21261388" cy="4359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概念：当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dom tree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中某个事件被触发的时候，会同时自动产生一个用来描述事件所有的相关信息（比如出发事件的元素、或者是事件的类型）的对象，这个对象就是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event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（事件对象）。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获取方式：</a:t>
            </a:r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(1)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直接通过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event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来获取</a:t>
            </a:r>
            <a:b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(2)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还可以通过函数传参数的形式来使用，一般而言我们使用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形参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或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eve】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来代替</a:t>
            </a:r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0484" name="Text Box 7"/>
          <p:cNvSpPr txBox="1">
            <a:spLocks noChangeArrowheads="1"/>
          </p:cNvSpPr>
          <p:nvPr/>
        </p:nvSpPr>
        <p:spPr bwMode="auto">
          <a:xfrm>
            <a:off x="1895475" y="2609850"/>
            <a:ext cx="341630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1.1 event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对象</a:t>
            </a:r>
          </a:p>
        </p:txBody>
      </p:sp>
      <p:sp>
        <p:nvSpPr>
          <p:cNvPr id="20485" name="Text Box 16"/>
          <p:cNvSpPr txBox="1">
            <a:spLocks noChangeArrowheads="1"/>
          </p:cNvSpPr>
          <p:nvPr/>
        </p:nvSpPr>
        <p:spPr bwMode="auto">
          <a:xfrm>
            <a:off x="5280025" y="8120063"/>
            <a:ext cx="16992600" cy="5578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document.querySelector("#d1").onclick = function(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e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){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console.log(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e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);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};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document.querySelector("#d1").onmousemove = function(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eve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){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console.log(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eve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);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}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/>
            </a:r>
            <a:b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document.querySelector("#d1").onclick = function(){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console.log(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event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);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};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29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22530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22531" name="Text Box 8"/>
          <p:cNvSpPr txBox="1">
            <a:spLocks noChangeArrowheads="1"/>
          </p:cNvSpPr>
          <p:nvPr/>
        </p:nvSpPr>
        <p:spPr bwMode="auto">
          <a:xfrm>
            <a:off x="2811463" y="3617913"/>
            <a:ext cx="21261387" cy="7407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因为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event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对象是用来描述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发生的事件的信息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】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的，而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event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对象当中所提供的一系列属性和方法正是用来获取这些信息的途径。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【type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属性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】</a:t>
            </a: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type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属性用来获得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当前触发事件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】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的类型，此属性只读。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document.getElementById(“d1”).onclick = function () {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		console.log(event);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		console.log(event.type); //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依赖于事件的触发而存在，只读属性</a:t>
            </a:r>
            <a:b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};</a:t>
            </a:r>
          </a:p>
        </p:txBody>
      </p:sp>
      <p:sp>
        <p:nvSpPr>
          <p:cNvPr id="22532" name="Text Box 7"/>
          <p:cNvSpPr txBox="1">
            <a:spLocks noChangeArrowheads="1"/>
          </p:cNvSpPr>
          <p:nvPr/>
        </p:nvSpPr>
        <p:spPr bwMode="auto">
          <a:xfrm>
            <a:off x="1895475" y="2609850"/>
            <a:ext cx="697230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1.2 event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中常用的属性和方法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7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24578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24579" name="Text Box 8"/>
          <p:cNvSpPr txBox="1">
            <a:spLocks noChangeArrowheads="1"/>
          </p:cNvSpPr>
          <p:nvPr/>
        </p:nvSpPr>
        <p:spPr bwMode="auto">
          <a:xfrm>
            <a:off x="1876425" y="2652713"/>
            <a:ext cx="21261388" cy="10455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【bubbles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属性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】</a:t>
            </a: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bubbles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属性用来获得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当前触发事件的类型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】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是否冒泡，如果当前事件类型支持冒泡则返回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true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，否则返回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false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必须注意的是：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bubbles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属性指的是该事件是否冒泡。和事件处理机制无关！！！！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document.getElementById(“d1”).onclick = function () {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		console.log(event.bubbles);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};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document.getElementById(“d1”).addEventListener('mouseenter',function (e) {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	   	console.log(e.bubbles);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});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因为鼠标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点击事件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】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这个事件本身支持冒泡。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因此当存在点击事件被触发后，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event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对象的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bubbles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属性返回的就是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true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，表示当前事件支持冒泡。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但绝不是把这个事件以冒泡的形式继续传递下去！</a:t>
            </a:r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5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26626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26627" name="Text Box 8"/>
          <p:cNvSpPr txBox="1">
            <a:spLocks noChangeArrowheads="1"/>
          </p:cNvSpPr>
          <p:nvPr/>
        </p:nvSpPr>
        <p:spPr bwMode="auto">
          <a:xfrm>
            <a:off x="1876425" y="2652713"/>
            <a:ext cx="22507575" cy="9845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【eventPhase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属性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】</a:t>
            </a: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eventPhase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：事件传导至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当前节点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】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时处于什么的状态。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：事件处于捕获状态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2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：事件处于真正的触发者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3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：事件处于冒泡状态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d1.onclick = function (e) {console.log(this, e.eventPhase);};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d2.onclick = function (e) {console.log(this, e.eventPhase);};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document.onclick = function (e) {console.log(this, e.eventPhase);};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d1.addEventListener('click', function (e) {console.log(this, e.eventPhase)}, true);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d2.addEventListener('click', function (e) {console.log(this, e.eventPhase)}, true);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document.addEventListener('click', function (e) {console.log(this, e.eventPhase)}, true);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3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28674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28675" name="Text Box 8"/>
          <p:cNvSpPr txBox="1">
            <a:spLocks noChangeArrowheads="1"/>
          </p:cNvSpPr>
          <p:nvPr/>
        </p:nvSpPr>
        <p:spPr bwMode="auto">
          <a:xfrm>
            <a:off x="1876425" y="2652713"/>
            <a:ext cx="22507575" cy="8626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【target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属性和 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currentTarget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属性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】</a:t>
            </a: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target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：返回事件真正的触发者</a:t>
            </a:r>
          </a:p>
          <a:p>
            <a:pPr defTabSz="914400"/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currentTarget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：返回事件的监听者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触发的事件绑定到了哪个节点，就返回谁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)</a:t>
            </a: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&lt;div id="d1"&gt;d1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		&lt;div id="d2"&gt;d2&lt;/div&gt;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&lt;/div&gt;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/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document.getElementById("d1").onclick = function (e) {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console.log(e.target);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console.log(e.currentTarget);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};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1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30722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30723" name="Text Box 8"/>
          <p:cNvSpPr txBox="1">
            <a:spLocks noChangeArrowheads="1"/>
          </p:cNvSpPr>
          <p:nvPr/>
        </p:nvSpPr>
        <p:spPr bwMode="auto">
          <a:xfrm>
            <a:off x="1876425" y="2536825"/>
            <a:ext cx="21980525" cy="11064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【stopPropagation()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】</a:t>
            </a: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event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对象中提供了一个名为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stopPropagation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的方法。用来阻止事件从当前节点传播到下一个节点。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&lt;div id="d1"&gt;d1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		&lt;div id="d2"&gt;d2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    		&lt;div id="d3"&gt;d3&lt;/div&gt;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		&lt;/div&gt;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&lt;/div&gt;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document.getElementById(“d1”).onclick = function(){console.log(‘d1 do’);};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document.getElementById(“d2”).onclick = function(){console.log(‘d2 do’);    };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document.getElementById(“d3”).onclick = function(){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		console.log(‘d3 do’);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		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event.stopPropagation();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//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事件分发在此被截止</a:t>
            </a:r>
            <a:b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};</a:t>
            </a: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ps:stopPropagation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方法虽然能够阻断事件的传播，但是并不会影响同一节点上的其他事件句柄。</a:t>
            </a:r>
          </a:p>
        </p:txBody>
      </p:sp>
    </p:spTree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2691</TotalTime>
  <Words>1893</Words>
  <Application>Microsoft Office PowerPoint</Application>
  <PresentationFormat>自定义</PresentationFormat>
  <Paragraphs>160</Paragraphs>
  <Slides>19</Slides>
  <Notes>16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演示文稿设计模板</vt:lpstr>
      </vt:variant>
      <vt:variant>
        <vt:i4>2</vt:i4>
      </vt:variant>
      <vt:variant>
        <vt:lpstr>幻灯片标题</vt:lpstr>
      </vt:variant>
      <vt:variant>
        <vt:i4>19</vt:i4>
      </vt:variant>
    </vt:vector>
  </HeadingPairs>
  <TitlesOfParts>
    <vt:vector size="25" baseType="lpstr">
      <vt:lpstr>Arial</vt:lpstr>
      <vt:lpstr>Helvetica Light</vt:lpstr>
      <vt:lpstr>Helvetica Neue</vt:lpstr>
      <vt:lpstr>微软雅黑</vt:lpstr>
      <vt:lpstr>White</vt:lpstr>
      <vt:lpstr>White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  <vt:lpstr>幻灯片 18</vt:lpstr>
      <vt:lpstr>幻灯片 19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/>
  <cp:lastModifiedBy>AutoBVT</cp:lastModifiedBy>
  <cp:revision>405</cp:revision>
  <dcterms:created xsi:type="dcterms:W3CDTF">2016-04-25T04:37:00Z</dcterms:created>
  <dcterms:modified xsi:type="dcterms:W3CDTF">2017-11-29T09:40:18Z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2052-10.1.0.5850</vt:lpwstr>
  </property>
</Properties>
</file>